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3/16/2020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3/16/2020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3/16/2020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3/16/2020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3/16/2020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3/16/2020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3/16/2020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3/16/2020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3/16/2020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3/16/2020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3/16/2020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3/16/2020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محاضرة (2 ) </a:t>
            </a:r>
            <a:endParaRPr lang="en-US" dirty="0"/>
          </a:p>
        </p:txBody>
      </p:sp>
      <p:sp>
        <p:nvSpPr>
          <p:cNvPr id="3" name="Subtitle 2"/>
          <p:cNvSpPr>
            <a:spLocks noGrp="1"/>
          </p:cNvSpPr>
          <p:nvPr>
            <p:ph type="subTitle" idx="1"/>
          </p:nvPr>
        </p:nvSpPr>
        <p:spPr/>
        <p:txBody>
          <a:bodyPr>
            <a:noAutofit/>
          </a:bodyPr>
          <a:lstStyle/>
          <a:p>
            <a:r>
              <a:rPr lang="ar-SA" sz="3600" dirty="0" smtClean="0"/>
              <a:t>مهارات دراسية </a:t>
            </a:r>
            <a:endParaRPr lang="en-US" sz="3600" dirty="0"/>
          </a:p>
        </p:txBody>
      </p:sp>
    </p:spTree>
    <p:extLst>
      <p:ext uri="{BB962C8B-B14F-4D97-AF65-F5344CB8AC3E}">
        <p14:creationId xmlns:p14="http://schemas.microsoft.com/office/powerpoint/2010/main" val="2557143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مهارات الدراسة الفاعلة</a:t>
            </a:r>
            <a:endParaRPr lang="en-US" dirty="0"/>
          </a:p>
        </p:txBody>
      </p:sp>
      <p:sp>
        <p:nvSpPr>
          <p:cNvPr id="3" name="Content Placeholder 2"/>
          <p:cNvSpPr>
            <a:spLocks noGrp="1"/>
          </p:cNvSpPr>
          <p:nvPr>
            <p:ph idx="1"/>
          </p:nvPr>
        </p:nvSpPr>
        <p:spPr/>
        <p:txBody>
          <a:bodyPr/>
          <a:lstStyle/>
          <a:p>
            <a:pPr algn="r"/>
            <a:r>
              <a:rPr lang="ar-SA" dirty="0"/>
              <a:t>خطوات الدراسة </a:t>
            </a:r>
            <a:r>
              <a:rPr lang="ar-SA" dirty="0" smtClean="0"/>
              <a:t>الفاعلة</a:t>
            </a:r>
          </a:p>
          <a:p>
            <a:pPr algn="r"/>
            <a:r>
              <a:rPr lang="ar-SA" dirty="0" smtClean="0"/>
              <a:t> </a:t>
            </a:r>
            <a:r>
              <a:rPr lang="ar-SA" dirty="0"/>
              <a:t>تعد الدراسة الفاعلة من أهم الأساليب النافعة في تحصيل أعلى مستويات الفائدة المرجوة من دراسة مادة معينة، سواء كانت مادة دراسية مقررة أو غيرها، مما قد يشدُّ انتباه الفرد للاستزادة في موضوع معين. </a:t>
            </a:r>
            <a:endParaRPr lang="ar-SA" dirty="0" smtClean="0"/>
          </a:p>
          <a:p>
            <a:pPr algn="r"/>
            <a:r>
              <a:rPr lang="ar-SA" sz="2000" dirty="0" smtClean="0"/>
              <a:t>التخطيط </a:t>
            </a:r>
          </a:p>
          <a:p>
            <a:pPr algn="r"/>
            <a:r>
              <a:rPr lang="ar-SA" dirty="0" smtClean="0"/>
              <a:t>كأي </a:t>
            </a:r>
            <a:r>
              <a:rPr lang="ar-SA" dirty="0"/>
              <a:t>عمل يود أن يقوم به الفرد لا بد من التخطيط الصحيح له، والذي يساعد على ترتيب الأولويات وتنظيم المواضيع المراد دراستها، بدءاً من الأهم فالمهم وهكذا. هذه الخطوة تشمل تعيين برنامج زمني مرن يناسِبُ نشاط الفرد، وبالطبع يوضح الأقسام المطلوب إنهاؤها من المادة الدراسية في مدة زمنية معينة</a:t>
            </a:r>
            <a:r>
              <a:rPr lang="ar-SA" dirty="0"/>
              <a:t/>
            </a:r>
            <a:br>
              <a:rPr lang="ar-SA" dirty="0"/>
            </a:br>
            <a:r>
              <a:rPr lang="ar-SA" dirty="0"/>
              <a:t/>
            </a:r>
            <a:br>
              <a:rPr lang="ar-SA" dirty="0"/>
            </a:br>
            <a:endParaRPr lang="en-US" dirty="0"/>
          </a:p>
        </p:txBody>
      </p:sp>
    </p:spTree>
    <p:extLst>
      <p:ext uri="{BB962C8B-B14F-4D97-AF65-F5344CB8AC3E}">
        <p14:creationId xmlns:p14="http://schemas.microsoft.com/office/powerpoint/2010/main" val="2670078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التخطيط</a:t>
            </a:r>
            <a:endParaRPr lang="en-US" dirty="0"/>
          </a:p>
        </p:txBody>
      </p:sp>
      <p:sp>
        <p:nvSpPr>
          <p:cNvPr id="3" name="Content Placeholder 2"/>
          <p:cNvSpPr>
            <a:spLocks noGrp="1"/>
          </p:cNvSpPr>
          <p:nvPr>
            <p:ph idx="1"/>
          </p:nvPr>
        </p:nvSpPr>
        <p:spPr/>
        <p:txBody>
          <a:bodyPr/>
          <a:lstStyle/>
          <a:p>
            <a:pPr marL="0" indent="0" algn="r">
              <a:buNone/>
            </a:pPr>
            <a:r>
              <a:rPr lang="ar-SA" dirty="0" smtClean="0"/>
              <a:t> التخطيط </a:t>
            </a:r>
            <a:r>
              <a:rPr lang="ar-SA" dirty="0"/>
              <a:t>الجيد يساعد الفرد على إدراج كل المواضيع المطلوب دراستها، دون نسيان أي منها، وتصنيف هذه المواضيع ما بين السهل والصعب الذي قد يتطلب وقتاً أطول في الدراسة. بالإضافة إلى ذلك فإنه يسهّل على الفرد تتبع ما أحرزه من تقدم في دراسة مواضيعَ معينة، الأمر الذي يساعده على تطوير برنامجه الزمني في الدراس</a:t>
            </a:r>
            <a:r>
              <a:rPr lang="ar-SA" dirty="0"/>
              <a:t/>
            </a:r>
            <a:br>
              <a:rPr lang="ar-SA" dirty="0"/>
            </a:br>
            <a:r>
              <a:rPr lang="ar-SA" dirty="0"/>
              <a:t/>
            </a:r>
            <a:br>
              <a:rPr lang="ar-SA" dirty="0"/>
            </a:br>
            <a:r>
              <a:rPr lang="ar-SA" dirty="0" smtClean="0"/>
              <a:t>ناقش ذلك في إطار مشروع بحثي قمت به .</a:t>
            </a:r>
          </a:p>
          <a:p>
            <a:pPr marL="0" indent="0" algn="r">
              <a:buNone/>
            </a:pPr>
            <a:r>
              <a:rPr lang="ar-SA" dirty="0" smtClean="0"/>
              <a:t>...............................................................................................................................</a:t>
            </a:r>
            <a:endParaRPr lang="en-US" dirty="0"/>
          </a:p>
        </p:txBody>
      </p:sp>
    </p:spTree>
    <p:extLst>
      <p:ext uri="{BB962C8B-B14F-4D97-AF65-F5344CB8AC3E}">
        <p14:creationId xmlns:p14="http://schemas.microsoft.com/office/powerpoint/2010/main" val="3887981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التجهيز</a:t>
            </a:r>
            <a:endParaRPr lang="en-US" dirty="0"/>
          </a:p>
        </p:txBody>
      </p:sp>
      <p:sp>
        <p:nvSpPr>
          <p:cNvPr id="3" name="Content Placeholder 2"/>
          <p:cNvSpPr>
            <a:spLocks noGrp="1"/>
          </p:cNvSpPr>
          <p:nvPr>
            <p:ph idx="1"/>
          </p:nvPr>
        </p:nvSpPr>
        <p:spPr/>
        <p:txBody>
          <a:bodyPr>
            <a:normAutofit/>
          </a:bodyPr>
          <a:lstStyle/>
          <a:p>
            <a:pPr algn="r"/>
            <a:r>
              <a:rPr lang="ar-SA" dirty="0"/>
              <a:t>لتجهيز قبل البدء بمرحلة الدراسة الفعلية لا بد من تحقق خطوة أساسية وهي التجهيز والتي تشمل: الاستعداد من الناحية النفسية، وذلك عن طريق تذكير الفرد نفسه بالهدف المنشود من دراسة المادة المطلوبة، وأنه قادرٌ على ذلك لما يملكه من قدرات تعزِّز من ثقته بنفسه .[٣] اختيار الوقت الملائم للدراسة، والذي يجد فيه الفرد أنه أكثر إنتاجية ونشاطاً، والذي قد يختلف من شخص لآخر حسب الأولويات ونمط الحياة.[٤] تهيئة المكان الملائم الذي يحقق شروط المكان الدراسي المثالي؛ كالإنارة الكافية والهدوء، وتجنب كل ما قد يُلهي الفرد، ويشتِّت من تركيزه.[٤] إن التشتت قد يحدث بسبب عوامل مختلفة، منها العوامل الجسدية مثل الشعور بالإرهاق الناتج عن المرض، أو قلة النوم، أو التغذية غير السليمة. وأيضاً تلعب العوامل النفسية دوراً كبيراً في تشتُّت التركيز، مثل اضطراب العلاقات الأسرية، أو حدوث الخلافات بين الزملاء، أو القلق، وغيرها من العوامل التي تؤثر في نفسية الفرد، وتقلل من تركيزه في </a:t>
            </a:r>
            <a:r>
              <a:rPr lang="ar-SA" dirty="0" smtClean="0"/>
              <a:t>دراسته توفير </a:t>
            </a:r>
            <a:r>
              <a:rPr lang="ar-SA" dirty="0"/>
              <a:t>الأدوات اللازمة للدراسة مثل دفاتر الملاحظات، والأقلام، والآلة الحاسبة، وغيرها من الأدوات التي تتطلبها دراسة المادة المقررة، وذلك من أجل توفير الوقت والجهد في البحث عن هذه الأدوات أثناء الدراسة</a:t>
            </a:r>
            <a:r>
              <a:rPr lang="ar-SA" dirty="0" smtClean="0"/>
              <a:t>.</a:t>
            </a:r>
            <a:r>
              <a:rPr lang="ar-SA" dirty="0"/>
              <a:t/>
            </a:r>
            <a:br>
              <a:rPr lang="ar-SA" dirty="0"/>
            </a:br>
            <a:r>
              <a:rPr lang="ar-SA" dirty="0"/>
              <a:t/>
            </a:r>
            <a:br>
              <a:rPr lang="ar-SA" dirty="0"/>
            </a:br>
            <a:endParaRPr lang="en-US" dirty="0"/>
          </a:p>
        </p:txBody>
      </p:sp>
    </p:spTree>
    <p:extLst>
      <p:ext uri="{BB962C8B-B14F-4D97-AF65-F5344CB8AC3E}">
        <p14:creationId xmlns:p14="http://schemas.microsoft.com/office/powerpoint/2010/main" val="3886764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a:t>القراءة والتلخيص</a:t>
            </a:r>
            <a:r>
              <a:rPr lang="ar-SA" dirty="0"/>
              <a:t/>
            </a:r>
            <a:br>
              <a:rPr lang="ar-SA" dirty="0"/>
            </a:br>
            <a:endParaRPr lang="en-US" dirty="0"/>
          </a:p>
        </p:txBody>
      </p:sp>
      <p:sp>
        <p:nvSpPr>
          <p:cNvPr id="3" name="Content Placeholder 2"/>
          <p:cNvSpPr>
            <a:spLocks noGrp="1"/>
          </p:cNvSpPr>
          <p:nvPr>
            <p:ph idx="1"/>
          </p:nvPr>
        </p:nvSpPr>
        <p:spPr/>
        <p:txBody>
          <a:bodyPr/>
          <a:lstStyle/>
          <a:p>
            <a:pPr algn="r"/>
            <a:r>
              <a:rPr lang="ar-SA" dirty="0" smtClean="0"/>
              <a:t>عند </a:t>
            </a:r>
            <a:r>
              <a:rPr lang="ar-SA" dirty="0"/>
              <a:t>قراءة المادة لأول مرة، لا بد من إجراء المسح العيني السريع، والذي يهدف إلى أخذ نبذة سريعة عن الموضوع دون التعمق في التفاصيل، حيث إن هذه الطريقة تمهِّد للفرد استيعاب ما يتناوله الموضوع بشكلٍ عام. بعد ذلك يمكن للفرد أن يعيد القراءة مرة أخرى، لكن بتمعن من أجل تحليل الموضوع بتفاصيله، والتمهيد لخطوة </a:t>
            </a:r>
            <a:r>
              <a:rPr lang="ar-SA" dirty="0" smtClean="0"/>
              <a:t>التلخيص</a:t>
            </a:r>
          </a:p>
          <a:p>
            <a:pPr algn="r"/>
            <a:r>
              <a:rPr lang="ar-SA" dirty="0"/>
              <a:t/>
            </a:r>
            <a:br>
              <a:rPr lang="ar-SA" dirty="0"/>
            </a:br>
            <a:r>
              <a:rPr lang="ar-SA" dirty="0" smtClean="0"/>
              <a:t>التلخيص </a:t>
            </a:r>
            <a:r>
              <a:rPr lang="ar-SA" dirty="0"/>
              <a:t>يعتبر من الأدوات المساعدة لإيضاح المعلومات، و حفظها، وتذكرها مهما بلغت دقتها وكميتها. أيضاً فإن التلخيص مرغوب لما فيه من توفير الوقت والجهد اللازم لاستعادة المعلومات في مرحلة ما بعد الدراسة. هناك ثلاث طرقٍ ممكنة يتم اتباعها في التلخيص</a:t>
            </a:r>
            <a:r>
              <a:rPr lang="ar-SA" dirty="0"/>
              <a:t/>
            </a:r>
            <a:br>
              <a:rPr lang="ar-SA" dirty="0"/>
            </a:br>
            <a:r>
              <a:rPr lang="ar-SA" dirty="0" smtClean="0"/>
              <a:t> ابحث في طرق التلخيص :</a:t>
            </a:r>
          </a:p>
          <a:p>
            <a:pPr algn="r"/>
            <a:r>
              <a:rPr lang="ar-SA" dirty="0" smtClean="0"/>
              <a:t>.........................................................................................................................................</a:t>
            </a:r>
            <a:endParaRPr lang="en-US" dirty="0"/>
          </a:p>
        </p:txBody>
      </p:sp>
    </p:spTree>
    <p:extLst>
      <p:ext uri="{BB962C8B-B14F-4D97-AF65-F5344CB8AC3E}">
        <p14:creationId xmlns:p14="http://schemas.microsoft.com/office/powerpoint/2010/main" val="3502133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776" y="441426"/>
            <a:ext cx="10058400" cy="1371600"/>
          </a:xfrm>
        </p:spPr>
        <p:txBody>
          <a:bodyPr>
            <a:normAutofit fontScale="90000"/>
          </a:bodyPr>
          <a:lstStyle/>
          <a:p>
            <a:pPr algn="ctr"/>
            <a:r>
              <a:rPr lang="ar-SA" sz="3100" dirty="0"/>
              <a:t>الحفظ والاسترجاع</a:t>
            </a:r>
            <a:r>
              <a:rPr lang="ar-SA" dirty="0"/>
              <a:t/>
            </a:r>
            <a:br>
              <a:rPr lang="ar-SA" dirty="0"/>
            </a:br>
            <a:r>
              <a:rPr lang="ar-SA" dirty="0"/>
              <a:t/>
            </a:r>
            <a:br>
              <a:rPr lang="ar-SA" dirty="0"/>
            </a:br>
            <a:endParaRPr lang="en-US" dirty="0"/>
          </a:p>
        </p:txBody>
      </p:sp>
      <p:sp>
        <p:nvSpPr>
          <p:cNvPr id="3" name="Content Placeholder 2"/>
          <p:cNvSpPr>
            <a:spLocks noGrp="1"/>
          </p:cNvSpPr>
          <p:nvPr>
            <p:ph idx="1"/>
          </p:nvPr>
        </p:nvSpPr>
        <p:spPr/>
        <p:txBody>
          <a:bodyPr/>
          <a:lstStyle/>
          <a:p>
            <a:pPr algn="r"/>
            <a:r>
              <a:rPr lang="ar-SA" dirty="0"/>
              <a:t>عند البدء بحفظ المعلومات تتضح ميزة أخرى للتلخيص الجيد وهي سهولة حفظ المعلومات واسترجاعها بسرعة. إن عملية الحفظ وسرعتها تختلف من شخص لآخر بناء على قوة الذاكرة وطريقة دراسة المادة المطلوبة، إلا أنه من الممكن تسهيل هذه العملية من خلال تكرار المعلومة عدة مرات، الأمر الذي يساعد على نقل المعلومة من نطاق الذاكرة قصيرة المدى إلى الذاكرة </a:t>
            </a:r>
            <a:r>
              <a:rPr lang="ar-SA" dirty="0" smtClean="0"/>
              <a:t>طويلة المدي </a:t>
            </a:r>
            <a:r>
              <a:rPr lang="ar-SA" dirty="0"/>
              <a:t/>
            </a:r>
            <a:br>
              <a:rPr lang="ar-SA" dirty="0"/>
            </a:br>
            <a:r>
              <a:rPr lang="ar-SA" dirty="0"/>
              <a:t/>
            </a:r>
            <a:br>
              <a:rPr lang="ar-SA" dirty="0"/>
            </a:br>
            <a:r>
              <a:rPr lang="ar-SA" dirty="0" smtClean="0"/>
              <a:t>اذكر بعض الصعوبات التي تواجهك في هذه الخطوة .........................................................................................................................................</a:t>
            </a:r>
            <a:endParaRPr lang="en-US" dirty="0"/>
          </a:p>
        </p:txBody>
      </p:sp>
    </p:spTree>
    <p:extLst>
      <p:ext uri="{BB962C8B-B14F-4D97-AF65-F5344CB8AC3E}">
        <p14:creationId xmlns:p14="http://schemas.microsoft.com/office/powerpoint/2010/main" val="1253174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تقييم منزلي </a:t>
            </a:r>
            <a:endParaRPr lang="en-US" dirty="0"/>
          </a:p>
        </p:txBody>
      </p:sp>
      <p:sp>
        <p:nvSpPr>
          <p:cNvPr id="3" name="Content Placeholder 2"/>
          <p:cNvSpPr>
            <a:spLocks noGrp="1"/>
          </p:cNvSpPr>
          <p:nvPr>
            <p:ph idx="1"/>
          </p:nvPr>
        </p:nvSpPr>
        <p:spPr/>
        <p:txBody>
          <a:bodyPr>
            <a:normAutofit/>
          </a:bodyPr>
          <a:lstStyle/>
          <a:p>
            <a:pPr algn="r"/>
            <a:r>
              <a:rPr lang="ar-SA" sz="2000" dirty="0" smtClean="0"/>
              <a:t>ما هي المهارات الدراسية التي درستها وكيف استفدت منها  في حياتك البحثية ؟</a:t>
            </a:r>
          </a:p>
          <a:p>
            <a:pPr algn="r"/>
            <a:endParaRPr lang="ar-SA" sz="2000" dirty="0"/>
          </a:p>
          <a:p>
            <a:pPr algn="r"/>
            <a:endParaRPr lang="ar-SA" sz="2000" dirty="0" smtClean="0"/>
          </a:p>
          <a:p>
            <a:pPr algn="r"/>
            <a:endParaRPr lang="ar-SA" sz="2000" dirty="0"/>
          </a:p>
          <a:p>
            <a:pPr algn="r"/>
            <a:r>
              <a:rPr lang="ar-SA" sz="2000" dirty="0" smtClean="0"/>
              <a:t>....................................................................................................................</a:t>
            </a:r>
          </a:p>
          <a:p>
            <a:pPr algn="r"/>
            <a:endParaRPr lang="ar-SA" sz="2000" dirty="0"/>
          </a:p>
          <a:p>
            <a:pPr algn="r"/>
            <a:endParaRPr lang="ar-SA" sz="2000" dirty="0" smtClean="0"/>
          </a:p>
          <a:p>
            <a:pPr marL="0" indent="0" algn="r">
              <a:buNone/>
            </a:pPr>
            <a:r>
              <a:rPr lang="ar-SA" sz="2000" dirty="0" smtClean="0"/>
              <a:t>.........................................................................................................................</a:t>
            </a:r>
            <a:endParaRPr lang="en-US" sz="2000" dirty="0"/>
          </a:p>
        </p:txBody>
      </p:sp>
    </p:spTree>
    <p:extLst>
      <p:ext uri="{BB962C8B-B14F-4D97-AF65-F5344CB8AC3E}">
        <p14:creationId xmlns:p14="http://schemas.microsoft.com/office/powerpoint/2010/main" val="25708433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38</TotalTime>
  <Words>512</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Century Gothic</vt:lpstr>
      <vt:lpstr>Garamond</vt:lpstr>
      <vt:lpstr>Tahoma</vt:lpstr>
      <vt:lpstr>Savon</vt:lpstr>
      <vt:lpstr>محاضرة (2 ) </vt:lpstr>
      <vt:lpstr>مهارات الدراسة الفاعلة</vt:lpstr>
      <vt:lpstr>التخطيط</vt:lpstr>
      <vt:lpstr>التجهيز</vt:lpstr>
      <vt:lpstr>القراءة والتلخيص </vt:lpstr>
      <vt:lpstr>الحفظ والاسترجاع  </vt:lpstr>
      <vt:lpstr>تقييم منزلي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(2 )</dc:title>
  <dc:creator>hanna zaki</dc:creator>
  <cp:lastModifiedBy>hanna zaki</cp:lastModifiedBy>
  <cp:revision>7</cp:revision>
  <dcterms:created xsi:type="dcterms:W3CDTF">2020-03-16T14:51:51Z</dcterms:created>
  <dcterms:modified xsi:type="dcterms:W3CDTF">2020-03-16T15:30:39Z</dcterms:modified>
</cp:coreProperties>
</file>